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66" r:id="rId21"/>
    <p:sldId id="282" r:id="rId22"/>
    <p:sldId id="277" r:id="rId23"/>
    <p:sldId id="283" r:id="rId24"/>
    <p:sldId id="279" r:id="rId25"/>
    <p:sldId id="281" r:id="rId26"/>
    <p:sldId id="280" r:id="rId2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607"/>
    <p:restoredTop sz="63385"/>
  </p:normalViewPr>
  <p:slideViewPr>
    <p:cSldViewPr>
      <p:cViewPr varScale="1">
        <p:scale>
          <a:sx n="50" d="100"/>
          <a:sy n="50" d="100"/>
        </p:scale>
        <p:origin x="109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5E510B-176D-7E47-8111-CF22C5E2F497}" type="datetimeFigureOut">
              <a:rPr kumimoji="1" lang="ko-Kore-KR" altLang="en-US" smtClean="0"/>
              <a:t>2022. 7. 26.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8456FA-936B-FF43-AA64-FA1323B9B4D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40280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Hello.</a:t>
            </a:r>
            <a:br>
              <a:rPr lang="en" altLang="ko-Kore-KR" dirty="0"/>
            </a:b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I'm Park Jang </a:t>
            </a:r>
            <a:r>
              <a:rPr lang="en" altLang="ko-Kore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Hoon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I'm going to present about the project.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456FA-936B-FF43-AA64-FA1323B9B4D6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62005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ore-KR" dirty="0"/>
              <a:t>In our project, three major technologies were used.</a:t>
            </a:r>
          </a:p>
          <a:p>
            <a:r>
              <a:rPr kumimoji="1" lang="en" altLang="ko-Kore-KR" dirty="0"/>
              <a:t>Face Detection and Recognizer are used separately to make the face fully detected.</a:t>
            </a:r>
          </a:p>
          <a:p>
            <a:r>
              <a:rPr kumimoji="1" lang="en" altLang="ko-Kore-KR" dirty="0"/>
              <a:t>And we used Face Tracking to keep it stable.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456FA-936B-FF43-AA64-FA1323B9B4D6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81134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ore-KR" dirty="0"/>
              <a:t>The highlighted areas point to areas where certain parts of the face are not recognized properly when covered. Our model tried to solve this problem.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456FA-936B-FF43-AA64-FA1323B9B4D6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67416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ore-KR" dirty="0"/>
              <a:t>We also found a model based on </a:t>
            </a:r>
            <a:r>
              <a:rPr kumimoji="1" lang="en" altLang="ko-Kore-KR" dirty="0" err="1"/>
              <a:t>Arcface</a:t>
            </a:r>
            <a:r>
              <a:rPr kumimoji="1" lang="en" altLang="ko-Kore-KR" dirty="0"/>
              <a:t> and </a:t>
            </a:r>
            <a:r>
              <a:rPr kumimoji="1" lang="en" altLang="ko-Kore-KR" dirty="0" err="1"/>
              <a:t>MobileFaceNet</a:t>
            </a:r>
            <a:r>
              <a:rPr kumimoji="1" lang="en" altLang="ko-Kore-KR" dirty="0"/>
              <a:t> because speed was important as well as accuracy.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456FA-936B-FF43-AA64-FA1323B9B4D6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9188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ore-KR" dirty="0"/>
              <a:t>And in order to increase the accuracy of the face, we augmented the data by generating mask data through perspective transformation.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456FA-936B-FF43-AA64-FA1323B9B4D6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139825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ore-KR" dirty="0"/>
              <a:t>As a result, we were able to:</a:t>
            </a:r>
          </a:p>
          <a:p>
            <a:r>
              <a:rPr kumimoji="1" lang="en" altLang="ko-Kore-KR" dirty="0"/>
              <a:t>This proved that our model is more accurate.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456FA-936B-FF43-AA64-FA1323B9B4D6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0847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And then To apply our application to the real-time video, optimizations are needed.</a:t>
            </a:r>
          </a:p>
          <a:p>
            <a:r>
              <a:rPr kumimoji="1" lang="en-US" altLang="ko-Kore-KR" dirty="0"/>
              <a:t>As the interface speeds of neural network are note fast enough, we need to fine better approach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456FA-936B-FF43-AA64-FA1323B9B4D6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064134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So we replaced the neural network model to classical algorithm to make our program applicable to real-time video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456FA-936B-FF43-AA64-FA1323B9B4D6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837997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And then we create the face data that is suitable for detection and recognizing the face in vlog video.</a:t>
            </a:r>
          </a:p>
          <a:p>
            <a:r>
              <a:rPr kumimoji="1" lang="en-US" altLang="ko-Kore-KR" dirty="0"/>
              <a:t>As a result we can get a better on performance.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456FA-936B-FF43-AA64-FA1323B9B4D6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708045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In other words, our methods are face enough for real-time application &amp; fine-tunning are not needs.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456FA-936B-FF43-AA64-FA1323B9B4D6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636677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456FA-936B-FF43-AA64-FA1323B9B4D6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76130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ore-KR" dirty="0"/>
              <a:t>Let me introduce our team.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456FA-936B-FF43-AA64-FA1323B9B4D6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79507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</a:t>
            </a:r>
            <a:r>
              <a:rPr kumimoji="1" lang="ko-KR" altLang="en-US" dirty="0"/>
              <a:t> </a:t>
            </a:r>
            <a:r>
              <a:rPr kumimoji="1" lang="en" altLang="ko-KR" dirty="0"/>
              <a:t>The pipeline is as follows:</a:t>
            </a:r>
          </a:p>
          <a:p>
            <a:r>
              <a:rPr kumimoji="1" lang="en" altLang="ko-KR" dirty="0"/>
              <a:t>If you register the user's face and upload the video you want to edit, you will blur all the characters except the user.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456FA-936B-FF43-AA64-FA1323B9B4D6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16543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ore-KR" dirty="0"/>
              <a:t>Our project was managed by GitHub.</a:t>
            </a:r>
          </a:p>
          <a:p>
            <a:r>
              <a:rPr kumimoji="1" lang="en" altLang="ko-Kore-KR" dirty="0"/>
              <a:t>Each branch was divided into parts to implement.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456FA-936B-FF43-AA64-FA1323B9B4D6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10067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ore-KR" dirty="0"/>
              <a:t>The left side is the user's image and the right side is the image edited through the system.</a:t>
            </a:r>
          </a:p>
          <a:p>
            <a:r>
              <a:rPr kumimoji="1" lang="en" altLang="ko-Kore-KR" dirty="0"/>
              <a:t>This has proved that our system is perfectly capable of mosaic handling.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456FA-936B-FF43-AA64-FA1323B9B4D6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03048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ore-KR" dirty="0"/>
              <a:t>This is the end of the presentation of the project.</a:t>
            </a:r>
          </a:p>
          <a:p>
            <a:r>
              <a:rPr kumimoji="1" lang="en" altLang="ko-Kore-KR" dirty="0"/>
              <a:t>Thank you.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456FA-936B-FF43-AA64-FA1323B9B4D6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56775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Mission Impossible team consists of the following: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456FA-936B-FF43-AA64-FA1323B9B4D6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0857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ore-KR" dirty="0"/>
              <a:t>Our team's motto </a:t>
            </a:r>
            <a:r>
              <a:rPr kumimoji="1" lang="en-US" altLang="ko-Kore-KR" dirty="0"/>
              <a:t>is</a:t>
            </a:r>
            <a:r>
              <a:rPr kumimoji="1" lang="en" altLang="ko-Kore-KR" dirty="0"/>
              <a:t> to solve social problems.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456FA-936B-FF43-AA64-FA1323B9B4D6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65207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ore-KR" dirty="0"/>
              <a:t>Let me explain the motivation of the project.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456FA-936B-FF43-AA64-FA1323B9B4D6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2635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ore-KR" dirty="0"/>
              <a:t>What would it be like if your face came out in a YouTube video that you happened to see?</a:t>
            </a:r>
          </a:p>
          <a:p>
            <a:r>
              <a:rPr kumimoji="1" lang="en" altLang="ko-Kore-KR" dirty="0"/>
              <a:t>I think most people will complain of discomfort.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456FA-936B-FF43-AA64-FA1323B9B4D6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80946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ore-KR" dirty="0"/>
              <a:t>In fact, Korea is causing a lot of problems. So our team wanted to develop a system that would automatically mosaic to solve these problems.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456FA-936B-FF43-AA64-FA1323B9B4D6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6471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ore-KR" dirty="0"/>
              <a:t>The goal of our project is set to three.</a:t>
            </a:r>
          </a:p>
          <a:p>
            <a:r>
              <a:rPr kumimoji="1" lang="en" altLang="ko-Kore-KR" dirty="0"/>
              <a:t>I tried not to put the editor's effort into the automatic mosaic system.</a:t>
            </a:r>
          </a:p>
          <a:p>
            <a:r>
              <a:rPr kumimoji="1" lang="en" altLang="ko-Kore-KR" dirty="0"/>
              <a:t>They also wanted to create a server-based, performance-independent project for their personal equipment.</a:t>
            </a:r>
          </a:p>
          <a:p>
            <a:r>
              <a:rPr kumimoji="1" lang="en" altLang="ko-Kore-KR" dirty="0"/>
              <a:t>Finally, I tried to protect my portrait rights completely.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456FA-936B-FF43-AA64-FA1323B9B4D6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8066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ore-KR" dirty="0"/>
              <a:t>With this in mind, we proceeded with the project as follows.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456FA-936B-FF43-AA64-FA1323B9B4D6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77271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4.png"/><Relationship Id="rId5" Type="http://schemas.openxmlformats.org/officeDocument/2006/relationships/image" Target="../media/image109.png"/><Relationship Id="rId10" Type="http://schemas.openxmlformats.org/officeDocument/2006/relationships/image" Target="../media/image113.png"/><Relationship Id="rId4" Type="http://schemas.openxmlformats.org/officeDocument/2006/relationships/image" Target="../media/image108.png"/><Relationship Id="rId9" Type="http://schemas.openxmlformats.org/officeDocument/2006/relationships/image" Target="../media/image10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11" Type="http://schemas.openxmlformats.org/officeDocument/2006/relationships/image" Target="../media/image125.png"/><Relationship Id="rId5" Type="http://schemas.openxmlformats.org/officeDocument/2006/relationships/image" Target="../media/image120.png"/><Relationship Id="rId10" Type="http://schemas.openxmlformats.org/officeDocument/2006/relationships/image" Target="../media/image101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10" Type="http://schemas.openxmlformats.org/officeDocument/2006/relationships/image" Target="../media/image131.png"/><Relationship Id="rId4" Type="http://schemas.openxmlformats.org/officeDocument/2006/relationships/image" Target="../media/image126.png"/><Relationship Id="rId9" Type="http://schemas.openxmlformats.org/officeDocument/2006/relationships/image" Target="../media/image10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126.png"/><Relationship Id="rId4" Type="http://schemas.openxmlformats.org/officeDocument/2006/relationships/image" Target="../media/image1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18" Type="http://schemas.openxmlformats.org/officeDocument/2006/relationships/image" Target="../media/image155.png"/><Relationship Id="rId3" Type="http://schemas.openxmlformats.org/officeDocument/2006/relationships/image" Target="../media/image1.png"/><Relationship Id="rId21" Type="http://schemas.openxmlformats.org/officeDocument/2006/relationships/image" Target="../media/image158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53.png"/><Relationship Id="rId20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5" Type="http://schemas.openxmlformats.org/officeDocument/2006/relationships/image" Target="../media/image152.png"/><Relationship Id="rId10" Type="http://schemas.openxmlformats.org/officeDocument/2006/relationships/image" Target="../media/image147.png"/><Relationship Id="rId19" Type="http://schemas.openxmlformats.org/officeDocument/2006/relationships/image" Target="../media/image156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Relationship Id="rId22" Type="http://schemas.openxmlformats.org/officeDocument/2006/relationships/image" Target="../media/image1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68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microsoft.com/office/2007/relationships/media" Target="../media/media2.mp4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2.xml"/><Relationship Id="rId11" Type="http://schemas.openxmlformats.org/officeDocument/2006/relationships/image" Target="../media/image175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74.png"/><Relationship Id="rId4" Type="http://schemas.openxmlformats.org/officeDocument/2006/relationships/video" Target="../media/media2.mp4"/><Relationship Id="rId9" Type="http://schemas.openxmlformats.org/officeDocument/2006/relationships/image" Target="../media/image17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3.png"/><Relationship Id="rId3" Type="http://schemas.openxmlformats.org/officeDocument/2006/relationships/image" Target="../media/image176.png"/><Relationship Id="rId7" Type="http://schemas.openxmlformats.org/officeDocument/2006/relationships/image" Target="../media/image179.png"/><Relationship Id="rId12" Type="http://schemas.openxmlformats.org/officeDocument/2006/relationships/image" Target="../media/image18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8.png"/><Relationship Id="rId11" Type="http://schemas.openxmlformats.org/officeDocument/2006/relationships/image" Target="../media/image8.png"/><Relationship Id="rId5" Type="http://schemas.openxmlformats.org/officeDocument/2006/relationships/image" Target="../media/image177.png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8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40.png"/><Relationship Id="rId3" Type="http://schemas.openxmlformats.org/officeDocument/2006/relationships/image" Target="../media/image1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28" Type="http://schemas.openxmlformats.org/officeDocument/2006/relationships/image" Target="../media/image42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Relationship Id="rId27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6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8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1.png"/><Relationship Id="rId10" Type="http://schemas.openxmlformats.org/officeDocument/2006/relationships/image" Target="../media/image68.png"/><Relationship Id="rId4" Type="http://schemas.openxmlformats.org/officeDocument/2006/relationships/image" Target="../media/image63.png"/><Relationship Id="rId9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53968" y="6602960"/>
            <a:ext cx="3817273" cy="1270849"/>
            <a:chOff x="12653968" y="6602960"/>
            <a:chExt cx="3817273" cy="1270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53968" y="6602960"/>
              <a:ext cx="3817273" cy="12708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5102" y="3559159"/>
            <a:ext cx="16118534" cy="35731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1646" y="2185599"/>
            <a:ext cx="7946406" cy="225025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71916" y="6907325"/>
            <a:ext cx="9962412" cy="82881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87591" y="6739239"/>
            <a:ext cx="2791655" cy="8939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9776" y="8759524"/>
            <a:ext cx="16813081" cy="840476"/>
            <a:chOff x="729776" y="8759524"/>
            <a:chExt cx="16813081" cy="840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9776" y="8759524"/>
              <a:ext cx="16813081" cy="84047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56677" y="8941868"/>
            <a:ext cx="1284311" cy="45935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71887" y="8855040"/>
            <a:ext cx="2921899" cy="69411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800353" y="8939820"/>
            <a:ext cx="1798758" cy="4979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609229" y="2302785"/>
            <a:ext cx="1022821" cy="817668"/>
            <a:chOff x="15609229" y="2302785"/>
            <a:chExt cx="1022821" cy="81766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15609229" y="2302785"/>
              <a:ext cx="1022821" cy="8176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0195" y="426368"/>
            <a:ext cx="16875166" cy="8912169"/>
            <a:chOff x="540195" y="426368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195" y="426368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98413" y="2186478"/>
            <a:ext cx="5358730" cy="6476663"/>
            <a:chOff x="6298413" y="2186478"/>
            <a:chExt cx="5358730" cy="64766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98413" y="2186478"/>
              <a:ext cx="5358730" cy="647666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9541" y="2650393"/>
            <a:ext cx="4553716" cy="239218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9666" y="6812111"/>
            <a:ext cx="4803814" cy="12604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30717" y="4054267"/>
            <a:ext cx="822369" cy="75298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30717" y="5367107"/>
            <a:ext cx="882264" cy="75644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30717" y="6703005"/>
            <a:ext cx="882264" cy="75644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58085" y="5292958"/>
            <a:ext cx="2641529" cy="97000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958085" y="6857378"/>
            <a:ext cx="3132691" cy="5018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6190" y="5775323"/>
            <a:ext cx="5635714" cy="121855"/>
            <a:chOff x="726190" y="5775323"/>
            <a:chExt cx="5635714" cy="12185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726190" y="5775323"/>
              <a:ext cx="5635714" cy="1218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09542" y="1788297"/>
            <a:ext cx="796789" cy="121855"/>
            <a:chOff x="8109542" y="1788297"/>
            <a:chExt cx="796789" cy="1218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8109542" y="1788297"/>
              <a:ext cx="796789" cy="12185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-480000">
            <a:off x="12538181" y="2252208"/>
            <a:ext cx="2208714" cy="6184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852760" y="2954451"/>
            <a:ext cx="688404" cy="310153"/>
            <a:chOff x="11852760" y="2954451"/>
            <a:chExt cx="688404" cy="31015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4880000">
              <a:off x="11852760" y="2954451"/>
              <a:ext cx="688404" cy="31015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954858" y="4207312"/>
            <a:ext cx="4326815" cy="5018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23280"/>
            <a:ext cx="16875166" cy="8912169"/>
            <a:chOff x="705274" y="623280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274" y="623280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48371" y="1694781"/>
            <a:ext cx="9383587" cy="3115199"/>
            <a:chOff x="7548371" y="1694781"/>
            <a:chExt cx="9383587" cy="31151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8371" y="1694781"/>
              <a:ext cx="9383587" cy="31151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59182" y="5486428"/>
            <a:ext cx="6561964" cy="3589315"/>
            <a:chOff x="8959182" y="5486428"/>
            <a:chExt cx="6561964" cy="35893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59182" y="5486428"/>
              <a:ext cx="6561964" cy="358931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3078" y="6288316"/>
            <a:ext cx="5427966" cy="212499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98316" y="2846668"/>
            <a:ext cx="4553716" cy="239218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23280"/>
            <a:ext cx="16875166" cy="8912169"/>
            <a:chOff x="705274" y="623280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274" y="623280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4575" y="2416013"/>
            <a:ext cx="5160577" cy="19711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22309" y="4050552"/>
            <a:ext cx="1495499" cy="68903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9119" y="6625366"/>
            <a:ext cx="3969158" cy="90729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05143" y="6607183"/>
            <a:ext cx="2192497" cy="64408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04962" y="7130581"/>
            <a:ext cx="4061421" cy="6440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32181" y="3909993"/>
            <a:ext cx="2571429" cy="2427633"/>
            <a:chOff x="7532181" y="3909993"/>
            <a:chExt cx="2571429" cy="24276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32181" y="3909993"/>
              <a:ext cx="2571429" cy="24276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80440" y="3569867"/>
            <a:ext cx="6171429" cy="3018996"/>
            <a:chOff x="11180440" y="3569867"/>
            <a:chExt cx="6171429" cy="301899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80440" y="3569867"/>
              <a:ext cx="6171429" cy="30189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23280"/>
            <a:ext cx="16875166" cy="8912169"/>
            <a:chOff x="705274" y="623280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274" y="623280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83794" y="2343364"/>
            <a:ext cx="5772729" cy="4511336"/>
            <a:chOff x="6483794" y="2343364"/>
            <a:chExt cx="5772729" cy="45113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83794" y="2343364"/>
              <a:ext cx="5772729" cy="45113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51761" y="4599032"/>
            <a:ext cx="4964991" cy="1736427"/>
            <a:chOff x="12351761" y="4599032"/>
            <a:chExt cx="4964991" cy="17364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51761" y="4599032"/>
              <a:ext cx="4964991" cy="173642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75903" y="6730581"/>
            <a:ext cx="2878573" cy="64408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05008" y="6730581"/>
            <a:ext cx="5083792" cy="11752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351761" y="2331939"/>
            <a:ext cx="5016546" cy="2267093"/>
            <a:chOff x="12351761" y="2331939"/>
            <a:chExt cx="5016546" cy="22670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51761" y="2331939"/>
              <a:ext cx="5016546" cy="226709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94118" y="2513756"/>
            <a:ext cx="5160577" cy="19711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75459" y="4229461"/>
            <a:ext cx="3565947" cy="136158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42125" y="7157544"/>
            <a:ext cx="5476291" cy="141260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23280"/>
            <a:ext cx="16875166" cy="8912169"/>
            <a:chOff x="705274" y="623280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274" y="623280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5274" y="623280"/>
            <a:ext cx="16875166" cy="8912169"/>
            <a:chOff x="705274" y="623280"/>
            <a:chExt cx="16875166" cy="89121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274" y="623280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23680" y="3708786"/>
            <a:ext cx="9300386" cy="3637168"/>
            <a:chOff x="7323680" y="3708786"/>
            <a:chExt cx="9300386" cy="36371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23680" y="3708786"/>
              <a:ext cx="9300386" cy="363716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27525" y="7307858"/>
            <a:ext cx="2923091" cy="46062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6975" y="2513756"/>
            <a:ext cx="5160577" cy="197111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69763" y="4229459"/>
            <a:ext cx="2488794" cy="68903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9183" y="7049981"/>
            <a:ext cx="4625653" cy="141260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23280"/>
            <a:ext cx="16875166" cy="8912169"/>
            <a:chOff x="705274" y="623280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274" y="623280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68294" y="5104763"/>
            <a:ext cx="5486244" cy="9659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64726" y="5969175"/>
            <a:ext cx="3876777" cy="5192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68294" y="6693288"/>
            <a:ext cx="5937729" cy="96999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65165" y="8473991"/>
            <a:ext cx="8000425" cy="5312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353922" y="6983582"/>
            <a:ext cx="8947286" cy="1542342"/>
            <a:chOff x="8353922" y="6983582"/>
            <a:chExt cx="8947286" cy="154234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53922" y="6983582"/>
              <a:ext cx="8947286" cy="15423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07013" y="4719064"/>
            <a:ext cx="8635642" cy="1191820"/>
            <a:chOff x="8507013" y="4719064"/>
            <a:chExt cx="8635642" cy="119182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07013" y="4719064"/>
              <a:ext cx="8635642" cy="119182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96582" y="2348080"/>
            <a:ext cx="5160577" cy="19711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29371" y="4002493"/>
            <a:ext cx="2196861" cy="65350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23280"/>
            <a:ext cx="16875166" cy="8912169"/>
            <a:chOff x="705274" y="623280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274" y="623280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1260" y="2062451"/>
            <a:ext cx="6538968" cy="19711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34933" y="6789838"/>
            <a:ext cx="6171429" cy="1720968"/>
            <a:chOff x="10834933" y="6789838"/>
            <a:chExt cx="6171429" cy="172096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34933" y="6789838"/>
              <a:ext cx="6171429" cy="172096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09520" y="8456835"/>
            <a:ext cx="4539110" cy="54126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66663" y="5393836"/>
            <a:ext cx="4617949" cy="434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650857" y="2606663"/>
            <a:ext cx="4501486" cy="2735933"/>
            <a:chOff x="11650857" y="2606663"/>
            <a:chExt cx="4501486" cy="27359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50857" y="2606663"/>
              <a:ext cx="4501486" cy="273593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91917" y="3696988"/>
            <a:ext cx="1495499" cy="68903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03096" y="6967355"/>
            <a:ext cx="4962834" cy="141260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23280"/>
            <a:ext cx="16875166" cy="8912169"/>
            <a:chOff x="705274" y="623280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274" y="623280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38095" y="2152381"/>
            <a:ext cx="11379842" cy="6856520"/>
            <a:chOff x="5638095" y="2152381"/>
            <a:chExt cx="11379842" cy="68565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38095" y="2152381"/>
              <a:ext cx="11379842" cy="685652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1260" y="2062451"/>
            <a:ext cx="6538968" cy="197111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84049" y="3696992"/>
            <a:ext cx="1942623" cy="6890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03096" y="4742858"/>
            <a:ext cx="5331339" cy="230593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23280"/>
            <a:ext cx="16875166" cy="8912169"/>
            <a:chOff x="705274" y="623280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274" y="623280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1260" y="2062451"/>
            <a:ext cx="6538968" cy="19711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4049" y="3696992"/>
            <a:ext cx="2488794" cy="68903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03096" y="5433182"/>
            <a:ext cx="5406729" cy="9699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42857" y="5471276"/>
            <a:ext cx="7326164" cy="961363"/>
            <a:chOff x="9142857" y="5471276"/>
            <a:chExt cx="7326164" cy="9613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5471276"/>
              <a:ext cx="7326164" cy="9613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23280"/>
            <a:ext cx="16875166" cy="8912169"/>
            <a:chOff x="705274" y="623280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274" y="623280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3096" y="5523810"/>
            <a:ext cx="7389463" cy="18006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686751" y="5352381"/>
            <a:ext cx="4094459" cy="2121481"/>
            <a:chOff x="11686751" y="5352381"/>
            <a:chExt cx="4094459" cy="21214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86751" y="5352381"/>
              <a:ext cx="4094459" cy="212148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1260" y="2062451"/>
            <a:ext cx="6538968" cy="197111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84049" y="3696992"/>
            <a:ext cx="2187613" cy="6990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729139"/>
            <a:ext cx="16875166" cy="8912169"/>
            <a:chOff x="705274" y="729139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274" y="729139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64093" y="2126344"/>
            <a:ext cx="9615735" cy="947022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1113" y="7207741"/>
            <a:ext cx="6952559" cy="9125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40330" y="3765967"/>
            <a:ext cx="4245340" cy="3359633"/>
            <a:chOff x="4440330" y="3765967"/>
            <a:chExt cx="4245340" cy="335963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40330" y="3765967"/>
              <a:ext cx="4245340" cy="335963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17024" y="3349300"/>
            <a:ext cx="6671448" cy="39123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23280"/>
            <a:ext cx="16875166" cy="8912169"/>
            <a:chOff x="705274" y="623280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274" y="623280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58950" y="8206414"/>
            <a:ext cx="6633512" cy="101446"/>
            <a:chOff x="2458950" y="8206414"/>
            <a:chExt cx="6633512" cy="1014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8950" y="8206414"/>
              <a:ext cx="6633512" cy="1014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22785" y="6589866"/>
            <a:ext cx="3355086" cy="105148"/>
            <a:chOff x="7322785" y="6589866"/>
            <a:chExt cx="3355086" cy="1051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7322785" y="6589866"/>
              <a:ext cx="3355086" cy="1051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60456" y="4655259"/>
            <a:ext cx="4130679" cy="101446"/>
            <a:chOff x="6960456" y="4655259"/>
            <a:chExt cx="4130679" cy="1014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60456" y="4655259"/>
              <a:ext cx="4130679" cy="1014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21685" y="4655259"/>
            <a:ext cx="3534638" cy="86808"/>
            <a:chOff x="12221685" y="4655259"/>
            <a:chExt cx="3534638" cy="868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21685" y="4655259"/>
              <a:ext cx="3534638" cy="868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98536" y="4655259"/>
            <a:ext cx="3486056" cy="101446"/>
            <a:chOff x="2298536" y="4655259"/>
            <a:chExt cx="3486056" cy="10144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98536" y="4655259"/>
              <a:ext cx="3486056" cy="10144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66162" y="1726857"/>
            <a:ext cx="2826473" cy="110772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18410" y="3715279"/>
            <a:ext cx="1180126" cy="2082853"/>
            <a:chOff x="1118410" y="3715279"/>
            <a:chExt cx="1180126" cy="208285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8410" y="3715279"/>
              <a:ext cx="1180126" cy="20828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512040" y="4393082"/>
            <a:ext cx="3033064" cy="727247"/>
            <a:chOff x="7512040" y="4393082"/>
            <a:chExt cx="3033064" cy="72724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512040" y="4393082"/>
              <a:ext cx="3033064" cy="727247"/>
              <a:chOff x="7512040" y="4393082"/>
              <a:chExt cx="3033064" cy="72724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512040" y="4393082"/>
                <a:ext cx="3033064" cy="727247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66005" y="4485213"/>
              <a:ext cx="3057995" cy="6541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784593" y="3807540"/>
            <a:ext cx="1175864" cy="2077246"/>
            <a:chOff x="5784593" y="3807540"/>
            <a:chExt cx="1175864" cy="207724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84593" y="3807540"/>
              <a:ext cx="1175864" cy="207724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535632" y="4393082"/>
            <a:ext cx="2880707" cy="727247"/>
            <a:chOff x="2535632" y="4393082"/>
            <a:chExt cx="2880707" cy="72724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35632" y="4393082"/>
              <a:ext cx="2880707" cy="727247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602300" y="4472514"/>
            <a:ext cx="2754786" cy="57577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94585" y="7575214"/>
            <a:ext cx="1116650" cy="1338450"/>
            <a:chOff x="1194585" y="7575214"/>
            <a:chExt cx="1116650" cy="133845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94585" y="7575214"/>
              <a:ext cx="1116650" cy="133845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078437" y="3807540"/>
            <a:ext cx="1175864" cy="2087074"/>
            <a:chOff x="11078437" y="3807540"/>
            <a:chExt cx="1175864" cy="208707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078437" y="3807540"/>
              <a:ext cx="1175864" cy="208707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819012" y="4416986"/>
            <a:ext cx="2393686" cy="727247"/>
            <a:chOff x="12819012" y="4416986"/>
            <a:chExt cx="2393686" cy="727247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2819012" y="4416986"/>
              <a:ext cx="2393686" cy="727247"/>
              <a:chOff x="12819012" y="4416986"/>
              <a:chExt cx="2393686" cy="727247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819012" y="4416986"/>
                <a:ext cx="2393686" cy="727247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873017" y="4509121"/>
              <a:ext cx="2394814" cy="63523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756323" y="3715279"/>
            <a:ext cx="1192080" cy="2134656"/>
            <a:chOff x="15756323" y="3715279"/>
            <a:chExt cx="1192080" cy="213465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756323" y="3715279"/>
              <a:ext cx="1192080" cy="2134656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22760" y="5760037"/>
            <a:ext cx="1505901" cy="490825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95775" y="8858963"/>
            <a:ext cx="1998139" cy="43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151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40344" y="3002591"/>
            <a:ext cx="6673387" cy="59652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1113" y="7207741"/>
            <a:ext cx="4314006" cy="9125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2389" y="9352381"/>
            <a:ext cx="16790468" cy="247619"/>
            <a:chOff x="752389" y="9352381"/>
            <a:chExt cx="16790468" cy="2476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2389" y="9352381"/>
              <a:ext cx="16790468" cy="24761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10699" y="3794890"/>
            <a:ext cx="9669365" cy="19808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25777" y="1667195"/>
            <a:ext cx="4234160" cy="7679193"/>
            <a:chOff x="7025777" y="1667195"/>
            <a:chExt cx="4234160" cy="7679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25777" y="1667195"/>
              <a:ext cx="4234160" cy="7679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50070" y="3533884"/>
            <a:ext cx="5501979" cy="4754905"/>
            <a:chOff x="11750070" y="3533884"/>
            <a:chExt cx="5501979" cy="4754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0070" y="3533884"/>
              <a:ext cx="5501979" cy="47549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59297" y="2159783"/>
            <a:ext cx="5221288" cy="85025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9025" y="2920885"/>
            <a:ext cx="3823146" cy="66934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64094" y="2126341"/>
            <a:ext cx="10046873" cy="947021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1113" y="7207741"/>
            <a:ext cx="4097854" cy="9125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38692" y="1888596"/>
            <a:ext cx="6135449" cy="4599365"/>
            <a:chOff x="938692" y="1888596"/>
            <a:chExt cx="6135449" cy="45993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8692" y="1888596"/>
              <a:ext cx="6135449" cy="459936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90045" y="3774235"/>
            <a:ext cx="5353868" cy="20374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82839" y="8119773"/>
            <a:ext cx="2487890" cy="6890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24449" y="8119769"/>
            <a:ext cx="2606137" cy="699071"/>
          </a:xfrm>
          <a:prstGeom prst="rect">
            <a:avLst/>
          </a:prstGeom>
        </p:spPr>
      </p:pic>
      <p:pic>
        <p:nvPicPr>
          <p:cNvPr id="4" name="face_video_9eahcG.mp4" descr="face_video_9eahcG.mp4">
            <a:hlinkClick r:id="" action="ppaction://media"/>
            <a:extLst>
              <a:ext uri="{FF2B5EF4-FFF2-40B4-BE49-F238E27FC236}">
                <a16:creationId xmlns:a16="http://schemas.microsoft.com/office/drawing/2014/main" id="{44B53AFF-7B25-946F-3954-CCB8CB69D3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035417" y="2060897"/>
            <a:ext cx="3408115" cy="6058872"/>
          </a:xfrm>
          <a:prstGeom prst="rect">
            <a:avLst/>
          </a:prstGeom>
        </p:spPr>
      </p:pic>
      <p:pic>
        <p:nvPicPr>
          <p:cNvPr id="7" name="result" descr="result">
            <a:hlinkClick r:id="" action="ppaction://media"/>
            <a:extLst>
              <a:ext uri="{FF2B5EF4-FFF2-40B4-BE49-F238E27FC236}">
                <a16:creationId xmlns:a16="http://schemas.microsoft.com/office/drawing/2014/main" id="{A5E85023-498F-4A44-D68B-FF84CB8A7B2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365872" y="3294718"/>
            <a:ext cx="7123289" cy="4006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7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187886E-2704-6667-A961-035C7C9663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929938"/>
              </p:ext>
            </p:extLst>
          </p:nvPr>
        </p:nvGraphicFramePr>
        <p:xfrm>
          <a:off x="1903857" y="2552700"/>
          <a:ext cx="14477999" cy="6035040"/>
        </p:xfrm>
        <a:graphic>
          <a:graphicData uri="http://schemas.openxmlformats.org/drawingml/2006/table">
            <a:tbl>
              <a:tblPr firstRow="1" firstCol="1" bandRow="1"/>
              <a:tblGrid>
                <a:gridCol w="2470485">
                  <a:extLst>
                    <a:ext uri="{9D8B030D-6E8A-4147-A177-3AD203B41FA5}">
                      <a16:colId xmlns:a16="http://schemas.microsoft.com/office/drawing/2014/main" val="4123235624"/>
                    </a:ext>
                  </a:extLst>
                </a:gridCol>
                <a:gridCol w="2893917">
                  <a:extLst>
                    <a:ext uri="{9D8B030D-6E8A-4147-A177-3AD203B41FA5}">
                      <a16:colId xmlns:a16="http://schemas.microsoft.com/office/drawing/2014/main" val="1998614287"/>
                    </a:ext>
                  </a:extLst>
                </a:gridCol>
                <a:gridCol w="3109840">
                  <a:extLst>
                    <a:ext uri="{9D8B030D-6E8A-4147-A177-3AD203B41FA5}">
                      <a16:colId xmlns:a16="http://schemas.microsoft.com/office/drawing/2014/main" val="2396942619"/>
                    </a:ext>
                  </a:extLst>
                </a:gridCol>
                <a:gridCol w="3109840">
                  <a:extLst>
                    <a:ext uri="{9D8B030D-6E8A-4147-A177-3AD203B41FA5}">
                      <a16:colId xmlns:a16="http://schemas.microsoft.com/office/drawing/2014/main" val="3881410253"/>
                    </a:ext>
                  </a:extLst>
                </a:gridCol>
                <a:gridCol w="2893917">
                  <a:extLst>
                    <a:ext uri="{9D8B030D-6E8A-4147-A177-3AD203B41FA5}">
                      <a16:colId xmlns:a16="http://schemas.microsoft.com/office/drawing/2014/main" val="4067728868"/>
                    </a:ext>
                  </a:extLst>
                </a:gridCol>
              </a:tblGrid>
              <a:tr h="2089218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3600" kern="100" dirty="0">
                          <a:effectLst/>
                          <a:latin typeface="굴림" panose="020B0600000101010101" pitchFamily="34" charset="-127"/>
                          <a:ea typeface="바탕" panose="02030600000101010101" pitchFamily="18" charset="-127"/>
                          <a:cs typeface="Times New Roman" panose="02020603050405020304" pitchFamily="18" charset="0"/>
                        </a:rPr>
                        <a:t>The</a:t>
                      </a:r>
                      <a:endParaRPr lang="ko-Kore-KR" sz="36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  <a:p>
                      <a:pPr algn="ctr" latinLnBrk="0"/>
                      <a:r>
                        <a:rPr lang="en-US" sz="3600" kern="100" dirty="0">
                          <a:effectLst/>
                          <a:latin typeface="굴림" panose="020B0600000101010101" pitchFamily="34" charset="-127"/>
                          <a:ea typeface="바탕" panose="02030600000101010101" pitchFamily="18" charset="-127"/>
                          <a:cs typeface="Times New Roman" panose="02020603050405020304" pitchFamily="18" charset="0"/>
                        </a:rPr>
                        <a:t>Number</a:t>
                      </a:r>
                      <a:endParaRPr lang="ko-Kore-KR" sz="36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  <a:p>
                      <a:pPr algn="ctr" latinLnBrk="0"/>
                      <a:r>
                        <a:rPr lang="en-US" sz="3600" kern="100" dirty="0">
                          <a:effectLst/>
                          <a:latin typeface="굴림" panose="020B0600000101010101" pitchFamily="34" charset="-127"/>
                          <a:ea typeface="바탕" panose="02030600000101010101" pitchFamily="18" charset="-127"/>
                          <a:cs typeface="Times New Roman" panose="02020603050405020304" pitchFamily="18" charset="0"/>
                        </a:rPr>
                        <a:t>Of </a:t>
                      </a:r>
                      <a:endParaRPr lang="ko-Kore-KR" sz="36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  <a:p>
                      <a:pPr algn="ctr" latinLnBrk="0"/>
                      <a:r>
                        <a:rPr lang="en-US" sz="3600" kern="100" dirty="0">
                          <a:effectLst/>
                          <a:latin typeface="굴림" panose="020B0600000101010101" pitchFamily="34" charset="-127"/>
                          <a:ea typeface="바탕" panose="02030600000101010101" pitchFamily="18" charset="-127"/>
                          <a:cs typeface="Times New Roman" panose="02020603050405020304" pitchFamily="18" charset="0"/>
                        </a:rPr>
                        <a:t>People</a:t>
                      </a:r>
                      <a:endParaRPr lang="ko-Kore-KR" sz="36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3600" kern="100" dirty="0">
                          <a:effectLst/>
                          <a:latin typeface="굴림" panose="020B0600000101010101" pitchFamily="34" charset="-127"/>
                          <a:ea typeface="바탕" panose="02030600000101010101" pitchFamily="18" charset="-127"/>
                          <a:cs typeface="Times New Roman" panose="02020603050405020304" pitchFamily="18" charset="0"/>
                        </a:rPr>
                        <a:t>Place</a:t>
                      </a:r>
                      <a:endParaRPr lang="ko-Kore-KR" sz="36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3600" kern="100">
                          <a:effectLst/>
                          <a:latin typeface="굴림" panose="020B0600000101010101" pitchFamily="34" charset="-127"/>
                          <a:ea typeface="바탕" panose="02030600000101010101" pitchFamily="18" charset="-127"/>
                          <a:cs typeface="Times New Roman" panose="02020603050405020304" pitchFamily="18" charset="0"/>
                        </a:rPr>
                        <a:t>Number</a:t>
                      </a:r>
                      <a:endParaRPr lang="ko-Kore-KR" sz="36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  <a:p>
                      <a:pPr algn="ctr" latinLnBrk="0"/>
                      <a:r>
                        <a:rPr lang="en-US" sz="3600" kern="100">
                          <a:effectLst/>
                          <a:latin typeface="굴림" panose="020B0600000101010101" pitchFamily="34" charset="-127"/>
                          <a:ea typeface="바탕" panose="02030600000101010101" pitchFamily="18" charset="-127"/>
                          <a:cs typeface="Times New Roman" panose="02020603050405020304" pitchFamily="18" charset="0"/>
                        </a:rPr>
                        <a:t>Of</a:t>
                      </a:r>
                      <a:endParaRPr lang="ko-Kore-KR" sz="36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  <a:p>
                      <a:pPr algn="ctr" latinLnBrk="0"/>
                      <a:r>
                        <a:rPr lang="en-US" sz="3600" kern="100">
                          <a:effectLst/>
                          <a:latin typeface="굴림" panose="020B0600000101010101" pitchFamily="34" charset="-127"/>
                          <a:ea typeface="바탕" panose="02030600000101010101" pitchFamily="18" charset="-127"/>
                          <a:cs typeface="Times New Roman" panose="02020603050405020304" pitchFamily="18" charset="0"/>
                        </a:rPr>
                        <a:t>Processing</a:t>
                      </a:r>
                      <a:endParaRPr lang="ko-Kore-KR" sz="36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  <a:p>
                      <a:pPr algn="ctr" latinLnBrk="0"/>
                      <a:r>
                        <a:rPr lang="en-US" sz="3600" kern="100">
                          <a:effectLst/>
                          <a:latin typeface="굴림" panose="020B0600000101010101" pitchFamily="34" charset="-127"/>
                          <a:ea typeface="바탕" panose="02030600000101010101" pitchFamily="18" charset="-127"/>
                          <a:cs typeface="Times New Roman" panose="02020603050405020304" pitchFamily="18" charset="0"/>
                        </a:rPr>
                        <a:t>Frames</a:t>
                      </a:r>
                      <a:endParaRPr lang="ko-Kore-KR" sz="36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3600" kern="100">
                          <a:effectLst/>
                          <a:latin typeface="굴림" panose="020B0600000101010101" pitchFamily="34" charset="-127"/>
                          <a:ea typeface="바탕" panose="02030600000101010101" pitchFamily="18" charset="-127"/>
                          <a:cs typeface="Times New Roman" panose="02020603050405020304" pitchFamily="18" charset="0"/>
                        </a:rPr>
                        <a:t>Mosaic</a:t>
                      </a:r>
                      <a:endParaRPr lang="ko-Kore-KR" sz="36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  <a:p>
                      <a:pPr algn="ctr" latinLnBrk="0"/>
                      <a:r>
                        <a:rPr lang="en-US" sz="3600" kern="100">
                          <a:effectLst/>
                          <a:latin typeface="굴림" panose="020B0600000101010101" pitchFamily="34" charset="-127"/>
                          <a:ea typeface="바탕" panose="02030600000101010101" pitchFamily="18" charset="-127"/>
                          <a:cs typeface="Times New Roman" panose="02020603050405020304" pitchFamily="18" charset="0"/>
                        </a:rPr>
                        <a:t>Processing</a:t>
                      </a:r>
                      <a:endParaRPr lang="ko-Kore-KR" sz="36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  <a:p>
                      <a:pPr algn="ctr" latinLnBrk="0"/>
                      <a:r>
                        <a:rPr lang="en-US" sz="3600" kern="100">
                          <a:effectLst/>
                          <a:latin typeface="굴림" panose="020B0600000101010101" pitchFamily="34" charset="-127"/>
                          <a:ea typeface="바탕" panose="02030600000101010101" pitchFamily="18" charset="-127"/>
                          <a:cs typeface="Times New Roman" panose="02020603050405020304" pitchFamily="18" charset="0"/>
                        </a:rPr>
                        <a:t>Rate</a:t>
                      </a:r>
                      <a:endParaRPr lang="ko-Kore-KR" sz="36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3600" kern="100">
                          <a:effectLst/>
                          <a:latin typeface="굴림" panose="020B0600000101010101" pitchFamily="34" charset="-127"/>
                          <a:ea typeface="바탕" panose="02030600000101010101" pitchFamily="18" charset="-127"/>
                          <a:cs typeface="Times New Roman" panose="02020603050405020304" pitchFamily="18" charset="0"/>
                        </a:rPr>
                        <a:t>Time</a:t>
                      </a:r>
                      <a:endParaRPr lang="ko-Kore-KR" sz="36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  <a:p>
                      <a:pPr algn="ctr" latinLnBrk="0"/>
                      <a:r>
                        <a:rPr lang="en-US" sz="3600" kern="100">
                          <a:effectLst/>
                          <a:latin typeface="굴림" panose="020B0600000101010101" pitchFamily="34" charset="-127"/>
                          <a:ea typeface="바탕" panose="02030600000101010101" pitchFamily="18" charset="-127"/>
                          <a:cs typeface="Times New Roman" panose="02020603050405020304" pitchFamily="18" charset="0"/>
                        </a:rPr>
                        <a:t>(s)</a:t>
                      </a:r>
                      <a:endParaRPr lang="ko-Kore-KR" sz="36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951639"/>
                  </a:ext>
                </a:extLst>
              </a:tr>
              <a:tr h="417843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3600" kern="100">
                          <a:effectLst/>
                          <a:latin typeface="굴림" panose="020B0600000101010101" pitchFamily="34" charset="-127"/>
                          <a:ea typeface="바탕" panose="02030600000101010101" pitchFamily="18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ore-KR" sz="36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3600" kern="100" dirty="0">
                          <a:effectLst/>
                          <a:latin typeface="굴림" panose="020B0600000101010101" pitchFamily="34" charset="-127"/>
                          <a:ea typeface="바탕" panose="02030600000101010101" pitchFamily="18" charset="-127"/>
                          <a:cs typeface="Times New Roman" panose="02020603050405020304" pitchFamily="18" charset="0"/>
                        </a:rPr>
                        <a:t>Outside</a:t>
                      </a:r>
                      <a:endParaRPr lang="ko-Kore-KR" sz="36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3600" kern="100" dirty="0">
                          <a:effectLst/>
                          <a:latin typeface="굴림" panose="020B0600000101010101" pitchFamily="34" charset="-127"/>
                          <a:ea typeface="바탕" panose="02030600000101010101" pitchFamily="18" charset="-127"/>
                          <a:cs typeface="Times New Roman" panose="02020603050405020304" pitchFamily="18" charset="0"/>
                        </a:rPr>
                        <a:t>10,080</a:t>
                      </a:r>
                      <a:endParaRPr lang="ko-Kore-KR" sz="36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3600" kern="100">
                          <a:effectLst/>
                          <a:latin typeface="굴림" panose="020B0600000101010101" pitchFamily="34" charset="-127"/>
                          <a:ea typeface="바탕" panose="02030600000101010101" pitchFamily="18" charset="-127"/>
                          <a:cs typeface="Times New Roman" panose="02020603050405020304" pitchFamily="18" charset="0"/>
                        </a:rPr>
                        <a:t>97%</a:t>
                      </a:r>
                      <a:endParaRPr lang="ko-Kore-KR" sz="36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3600" kern="100" dirty="0">
                          <a:effectLst/>
                          <a:latin typeface="굴림" panose="020B0600000101010101" pitchFamily="34" charset="-127"/>
                          <a:ea typeface="바탕" panose="02030600000101010101" pitchFamily="18" charset="-127"/>
                          <a:cs typeface="Times New Roman" panose="02020603050405020304" pitchFamily="18" charset="0"/>
                        </a:rPr>
                        <a:t>422</a:t>
                      </a:r>
                      <a:endParaRPr lang="ko-Kore-KR" sz="36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4680343"/>
                  </a:ext>
                </a:extLst>
              </a:tr>
              <a:tr h="417843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3600" kern="100">
                          <a:effectLst/>
                          <a:latin typeface="굴림" panose="020B0600000101010101" pitchFamily="34" charset="-127"/>
                          <a:ea typeface="바탕" panose="02030600000101010101" pitchFamily="18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ore-KR" sz="36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3600" kern="100">
                          <a:effectLst/>
                          <a:latin typeface="굴림" panose="020B0600000101010101" pitchFamily="34" charset="-127"/>
                          <a:ea typeface="바탕" panose="02030600000101010101" pitchFamily="18" charset="-127"/>
                          <a:cs typeface="Times New Roman" panose="02020603050405020304" pitchFamily="18" charset="0"/>
                        </a:rPr>
                        <a:t>Outside</a:t>
                      </a:r>
                      <a:endParaRPr lang="ko-Kore-KR" sz="36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3600" kern="100" dirty="0">
                          <a:effectLst/>
                          <a:latin typeface="굴림" panose="020B0600000101010101" pitchFamily="34" charset="-127"/>
                          <a:ea typeface="바탕" panose="02030600000101010101" pitchFamily="18" charset="-127"/>
                          <a:cs typeface="Times New Roman" panose="02020603050405020304" pitchFamily="18" charset="0"/>
                        </a:rPr>
                        <a:t>8,400</a:t>
                      </a:r>
                      <a:endParaRPr lang="ko-Kore-KR" sz="36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3600" kern="100">
                          <a:effectLst/>
                          <a:latin typeface="굴림" panose="020B0600000101010101" pitchFamily="34" charset="-127"/>
                          <a:ea typeface="바탕" panose="02030600000101010101" pitchFamily="18" charset="-127"/>
                          <a:cs typeface="Times New Roman" panose="02020603050405020304" pitchFamily="18" charset="0"/>
                        </a:rPr>
                        <a:t>96%</a:t>
                      </a:r>
                      <a:endParaRPr lang="ko-Kore-KR" sz="36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3600" kern="100">
                          <a:effectLst/>
                          <a:latin typeface="굴림" panose="020B0600000101010101" pitchFamily="34" charset="-127"/>
                          <a:ea typeface="바탕" panose="02030600000101010101" pitchFamily="18" charset="-127"/>
                          <a:cs typeface="Times New Roman" panose="02020603050405020304" pitchFamily="18" charset="0"/>
                        </a:rPr>
                        <a:t>351</a:t>
                      </a:r>
                      <a:endParaRPr lang="ko-Kore-KR" sz="36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2252089"/>
                  </a:ext>
                </a:extLst>
              </a:tr>
              <a:tr h="417843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3600" kern="100">
                          <a:effectLst/>
                          <a:latin typeface="굴림" panose="020B0600000101010101" pitchFamily="34" charset="-127"/>
                          <a:ea typeface="바탕" panose="02030600000101010101" pitchFamily="18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ore-KR" sz="36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3600" kern="100">
                          <a:effectLst/>
                          <a:latin typeface="굴림" panose="020B0600000101010101" pitchFamily="34" charset="-127"/>
                          <a:ea typeface="바탕" panose="02030600000101010101" pitchFamily="18" charset="-127"/>
                          <a:cs typeface="Times New Roman" panose="02020603050405020304" pitchFamily="18" charset="0"/>
                        </a:rPr>
                        <a:t>Outside</a:t>
                      </a:r>
                      <a:endParaRPr lang="ko-Kore-KR" sz="36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3600" kern="100" dirty="0">
                          <a:effectLst/>
                          <a:latin typeface="굴림" panose="020B0600000101010101" pitchFamily="34" charset="-127"/>
                          <a:ea typeface="바탕" panose="02030600000101010101" pitchFamily="18" charset="-127"/>
                          <a:cs typeface="Times New Roman" panose="02020603050405020304" pitchFamily="18" charset="0"/>
                        </a:rPr>
                        <a:t>9,240</a:t>
                      </a:r>
                      <a:endParaRPr lang="ko-Kore-KR" sz="36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3600" kern="100" dirty="0">
                          <a:effectLst/>
                          <a:latin typeface="굴림" panose="020B0600000101010101" pitchFamily="34" charset="-127"/>
                          <a:ea typeface="바탕" panose="02030600000101010101" pitchFamily="18" charset="-127"/>
                          <a:cs typeface="Times New Roman" panose="02020603050405020304" pitchFamily="18" charset="0"/>
                        </a:rPr>
                        <a:t>94%</a:t>
                      </a:r>
                      <a:endParaRPr lang="ko-Kore-KR" sz="36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3600" kern="100">
                          <a:effectLst/>
                          <a:latin typeface="굴림" panose="020B0600000101010101" pitchFamily="34" charset="-127"/>
                          <a:ea typeface="바탕" panose="02030600000101010101" pitchFamily="18" charset="-127"/>
                          <a:cs typeface="Times New Roman" panose="02020603050405020304" pitchFamily="18" charset="0"/>
                        </a:rPr>
                        <a:t>407</a:t>
                      </a:r>
                      <a:endParaRPr lang="ko-Kore-KR" sz="36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01705"/>
                  </a:ext>
                </a:extLst>
              </a:tr>
              <a:tr h="417843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3600" kern="100">
                          <a:effectLst/>
                          <a:latin typeface="굴림" panose="020B0600000101010101" pitchFamily="34" charset="-127"/>
                          <a:ea typeface="바탕" panose="02030600000101010101" pitchFamily="18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ore-KR" sz="36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3600" kern="100">
                          <a:effectLst/>
                          <a:latin typeface="굴림" panose="020B0600000101010101" pitchFamily="34" charset="-127"/>
                          <a:ea typeface="바탕" panose="02030600000101010101" pitchFamily="18" charset="-127"/>
                          <a:cs typeface="Times New Roman" panose="02020603050405020304" pitchFamily="18" charset="0"/>
                        </a:rPr>
                        <a:t>Outside</a:t>
                      </a:r>
                      <a:endParaRPr lang="ko-Kore-KR" sz="36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3600" kern="100">
                          <a:effectLst/>
                          <a:latin typeface="굴림" panose="020B0600000101010101" pitchFamily="34" charset="-127"/>
                          <a:ea typeface="바탕" panose="02030600000101010101" pitchFamily="18" charset="-127"/>
                          <a:cs typeface="Times New Roman" panose="02020603050405020304" pitchFamily="18" charset="0"/>
                        </a:rPr>
                        <a:t>12,060</a:t>
                      </a:r>
                      <a:endParaRPr lang="ko-Kore-KR" sz="36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3600" kern="100" dirty="0">
                          <a:effectLst/>
                          <a:latin typeface="굴림" panose="020B0600000101010101" pitchFamily="34" charset="-127"/>
                          <a:ea typeface="바탕" panose="02030600000101010101" pitchFamily="18" charset="-127"/>
                          <a:cs typeface="Times New Roman" panose="02020603050405020304" pitchFamily="18" charset="0"/>
                        </a:rPr>
                        <a:t>96%</a:t>
                      </a:r>
                      <a:endParaRPr lang="ko-Kore-KR" sz="36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3600" kern="100">
                          <a:effectLst/>
                          <a:latin typeface="굴림" panose="020B0600000101010101" pitchFamily="34" charset="-127"/>
                          <a:ea typeface="바탕" panose="02030600000101010101" pitchFamily="18" charset="-127"/>
                          <a:cs typeface="Times New Roman" panose="02020603050405020304" pitchFamily="18" charset="0"/>
                        </a:rPr>
                        <a:t>663</a:t>
                      </a:r>
                      <a:endParaRPr lang="ko-Kore-KR" sz="36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4751463"/>
                  </a:ext>
                </a:extLst>
              </a:tr>
              <a:tr h="417843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3600" kern="100">
                          <a:effectLst/>
                          <a:latin typeface="굴림" panose="020B0600000101010101" pitchFamily="34" charset="-127"/>
                          <a:ea typeface="바탕" panose="02030600000101010101" pitchFamily="18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ore-KR" sz="36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3600" kern="100">
                          <a:effectLst/>
                          <a:latin typeface="굴림" panose="020B0600000101010101" pitchFamily="34" charset="-127"/>
                          <a:ea typeface="바탕" panose="02030600000101010101" pitchFamily="18" charset="-127"/>
                          <a:cs typeface="Times New Roman" panose="02020603050405020304" pitchFamily="18" charset="0"/>
                        </a:rPr>
                        <a:t>Outside</a:t>
                      </a:r>
                      <a:endParaRPr lang="ko-Kore-KR" sz="36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3600" kern="100">
                          <a:effectLst/>
                          <a:latin typeface="굴림" panose="020B0600000101010101" pitchFamily="34" charset="-127"/>
                          <a:ea typeface="바탕" panose="02030600000101010101" pitchFamily="18" charset="-127"/>
                          <a:cs typeface="Times New Roman" panose="02020603050405020304" pitchFamily="18" charset="0"/>
                        </a:rPr>
                        <a:t>13,740</a:t>
                      </a:r>
                      <a:endParaRPr lang="ko-Kore-KR" sz="36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3600" kern="100" dirty="0">
                          <a:effectLst/>
                          <a:latin typeface="굴림" panose="020B0600000101010101" pitchFamily="34" charset="-127"/>
                          <a:ea typeface="바탕" panose="02030600000101010101" pitchFamily="18" charset="-127"/>
                          <a:cs typeface="Times New Roman" panose="02020603050405020304" pitchFamily="18" charset="0"/>
                        </a:rPr>
                        <a:t>98%</a:t>
                      </a:r>
                      <a:endParaRPr lang="ko-Kore-KR" sz="36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3600" kern="100" dirty="0">
                          <a:effectLst/>
                          <a:latin typeface="굴림" panose="020B0600000101010101" pitchFamily="34" charset="-127"/>
                          <a:ea typeface="바탕" panose="02030600000101010101" pitchFamily="18" charset="-127"/>
                          <a:cs typeface="Times New Roman" panose="02020603050405020304" pitchFamily="18" charset="0"/>
                        </a:rPr>
                        <a:t>526</a:t>
                      </a:r>
                      <a:endParaRPr lang="ko-Kore-KR" sz="36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4438350"/>
                  </a:ext>
                </a:extLst>
              </a:tr>
              <a:tr h="417843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3600" kern="100">
                          <a:effectLst/>
                          <a:latin typeface="굴림" panose="020B0600000101010101" pitchFamily="34" charset="-127"/>
                          <a:ea typeface="바탕" panose="02030600000101010101" pitchFamily="18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ore-KR" sz="36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3600" kern="100">
                          <a:effectLst/>
                          <a:latin typeface="굴림" panose="020B0600000101010101" pitchFamily="34" charset="-127"/>
                          <a:ea typeface="바탕" panose="02030600000101010101" pitchFamily="18" charset="-127"/>
                          <a:cs typeface="Times New Roman" panose="02020603050405020304" pitchFamily="18" charset="0"/>
                        </a:rPr>
                        <a:t>Inside</a:t>
                      </a:r>
                      <a:endParaRPr lang="ko-Kore-KR" sz="36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3600" kern="100">
                          <a:effectLst/>
                          <a:latin typeface="굴림" panose="020B0600000101010101" pitchFamily="34" charset="-127"/>
                          <a:ea typeface="바탕" panose="02030600000101010101" pitchFamily="18" charset="-127"/>
                          <a:cs typeface="Times New Roman" panose="02020603050405020304" pitchFamily="18" charset="0"/>
                        </a:rPr>
                        <a:t>7,260</a:t>
                      </a:r>
                      <a:endParaRPr lang="ko-Kore-KR" sz="36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3600" kern="100" dirty="0">
                          <a:effectLst/>
                          <a:latin typeface="굴림" panose="020B0600000101010101" pitchFamily="34" charset="-127"/>
                          <a:ea typeface="바탕" panose="02030600000101010101" pitchFamily="18" charset="-127"/>
                          <a:cs typeface="Times New Roman" panose="02020603050405020304" pitchFamily="18" charset="0"/>
                        </a:rPr>
                        <a:t>94%</a:t>
                      </a:r>
                      <a:endParaRPr lang="ko-Kore-KR" sz="36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3600" kern="100" dirty="0">
                          <a:effectLst/>
                          <a:latin typeface="굴림" panose="020B0600000101010101" pitchFamily="34" charset="-127"/>
                          <a:ea typeface="바탕" panose="02030600000101010101" pitchFamily="18" charset="-127"/>
                          <a:cs typeface="Times New Roman" panose="02020603050405020304" pitchFamily="18" charset="0"/>
                        </a:rPr>
                        <a:t>290</a:t>
                      </a:r>
                      <a:endParaRPr lang="ko-Kore-KR" sz="36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5062048"/>
                  </a:ext>
                </a:extLst>
              </a:tr>
              <a:tr h="417843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3600" kern="100">
                          <a:effectLst/>
                          <a:latin typeface="굴림" panose="020B0600000101010101" pitchFamily="34" charset="-127"/>
                          <a:ea typeface="바탕" panose="02030600000101010101" pitchFamily="18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ore-KR" sz="36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3600" kern="100">
                          <a:effectLst/>
                          <a:latin typeface="굴림" panose="020B0600000101010101" pitchFamily="34" charset="-127"/>
                          <a:ea typeface="바탕" panose="02030600000101010101" pitchFamily="18" charset="-127"/>
                          <a:cs typeface="Times New Roman" panose="02020603050405020304" pitchFamily="18" charset="0"/>
                        </a:rPr>
                        <a:t>Inside</a:t>
                      </a:r>
                      <a:endParaRPr lang="ko-Kore-KR" sz="36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3600" kern="100">
                          <a:effectLst/>
                          <a:latin typeface="굴림" panose="020B0600000101010101" pitchFamily="34" charset="-127"/>
                          <a:ea typeface="바탕" panose="02030600000101010101" pitchFamily="18" charset="-127"/>
                          <a:cs typeface="Times New Roman" panose="02020603050405020304" pitchFamily="18" charset="0"/>
                        </a:rPr>
                        <a:t>8,160</a:t>
                      </a:r>
                      <a:endParaRPr lang="ko-Kore-KR" sz="36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3600" kern="100" dirty="0">
                          <a:effectLst/>
                          <a:latin typeface="굴림" panose="020B0600000101010101" pitchFamily="34" charset="-127"/>
                          <a:ea typeface="바탕" panose="02030600000101010101" pitchFamily="18" charset="-127"/>
                          <a:cs typeface="Times New Roman" panose="02020603050405020304" pitchFamily="18" charset="0"/>
                        </a:rPr>
                        <a:t>96%</a:t>
                      </a:r>
                      <a:endParaRPr lang="ko-Kore-KR" sz="36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3600" kern="100" dirty="0">
                          <a:effectLst/>
                          <a:latin typeface="굴림" panose="020B0600000101010101" pitchFamily="34" charset="-127"/>
                          <a:ea typeface="바탕" panose="02030600000101010101" pitchFamily="18" charset="-127"/>
                          <a:cs typeface="Times New Roman" panose="02020603050405020304" pitchFamily="18" charset="0"/>
                        </a:rPr>
                        <a:t>299</a:t>
                      </a:r>
                      <a:endParaRPr lang="ko-Kore-KR" sz="36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870656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2002" y="686772"/>
            <a:ext cx="16921710" cy="8912169"/>
            <a:chOff x="682002" y="686772"/>
            <a:chExt cx="16921710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2002" y="686772"/>
              <a:ext cx="16921710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53968" y="6955341"/>
            <a:ext cx="3817273" cy="1270849"/>
            <a:chOff x="12653968" y="6955341"/>
            <a:chExt cx="3817273" cy="1270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53968" y="6955341"/>
              <a:ext cx="3817273" cy="12708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4359" y="3480150"/>
            <a:ext cx="14197296" cy="29144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83195" y="2246595"/>
            <a:ext cx="8239257" cy="22207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71916" y="7259706"/>
            <a:ext cx="8355708" cy="82882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87591" y="7082096"/>
            <a:ext cx="3017474" cy="8515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2002" y="8759524"/>
            <a:ext cx="16921710" cy="840476"/>
            <a:chOff x="682002" y="8759524"/>
            <a:chExt cx="16921710" cy="840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2002" y="8759524"/>
              <a:ext cx="16921710" cy="8404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609229" y="2302785"/>
            <a:ext cx="1022821" cy="817668"/>
            <a:chOff x="15609229" y="2302785"/>
            <a:chExt cx="1022821" cy="81766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5609229" y="2302785"/>
              <a:ext cx="1022821" cy="81766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56677" y="8941868"/>
            <a:ext cx="1284311" cy="45935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771887" y="8855039"/>
            <a:ext cx="2921899" cy="69411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613049" y="8939820"/>
            <a:ext cx="2978253" cy="49795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8022" y="7495269"/>
            <a:ext cx="3299597" cy="1068912"/>
            <a:chOff x="1348022" y="7495269"/>
            <a:chExt cx="3299597" cy="10689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8022" y="7495269"/>
              <a:ext cx="3299597" cy="10689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50630" y="2719921"/>
            <a:ext cx="664180" cy="530962"/>
            <a:chOff x="6450630" y="2719921"/>
            <a:chExt cx="664180" cy="5309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50630" y="2719921"/>
              <a:ext cx="664180" cy="5309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19048" y="3640233"/>
            <a:ext cx="2567466" cy="2567466"/>
            <a:chOff x="5419048" y="3640233"/>
            <a:chExt cx="2567466" cy="256746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419048" y="3640233"/>
              <a:ext cx="2567466" cy="2567466"/>
              <a:chOff x="5419048" y="3640233"/>
              <a:chExt cx="2567466" cy="256746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419048" y="3640233"/>
                <a:ext cx="2567466" cy="256746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454382" y="3675568"/>
              <a:ext cx="2496797" cy="2496797"/>
              <a:chOff x="5454382" y="3675568"/>
              <a:chExt cx="2496797" cy="249679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454382" y="3675568"/>
                <a:ext cx="2496797" cy="2496797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12839" y="6496048"/>
            <a:ext cx="3518981" cy="9102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56193" y="7218770"/>
            <a:ext cx="2918091" cy="49584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28172" y="7775639"/>
            <a:ext cx="2045054" cy="41341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9301" y="1811197"/>
            <a:ext cx="4758067" cy="217145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41060" y="4060175"/>
            <a:ext cx="2954321" cy="136829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49740" y="7775644"/>
            <a:ext cx="2550882" cy="40207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04038" y="5463136"/>
            <a:ext cx="8151873" cy="121855"/>
            <a:chOff x="1004038" y="5463136"/>
            <a:chExt cx="8151873" cy="12185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1004038" y="5463136"/>
              <a:ext cx="8151873" cy="12185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-720000">
            <a:off x="7748614" y="3049074"/>
            <a:ext cx="964545" cy="67679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768466" y="3886567"/>
            <a:ext cx="657007" cy="340622"/>
            <a:chOff x="7768466" y="3886567"/>
            <a:chExt cx="657007" cy="34062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7768466" y="3886567"/>
              <a:ext cx="657007" cy="34062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33333" y="6589036"/>
            <a:ext cx="4361905" cy="121855"/>
            <a:chOff x="733333" y="6589036"/>
            <a:chExt cx="4361905" cy="12185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733333" y="6589036"/>
              <a:ext cx="4361905" cy="12185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490689" y="2719921"/>
            <a:ext cx="664180" cy="530962"/>
            <a:chOff x="9490689" y="2719921"/>
            <a:chExt cx="664180" cy="53096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90689" y="2719921"/>
              <a:ext cx="664180" cy="53096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459106" y="3640233"/>
            <a:ext cx="2567466" cy="2567466"/>
            <a:chOff x="8459106" y="3640233"/>
            <a:chExt cx="2567466" cy="256746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8459106" y="3640233"/>
              <a:ext cx="2567466" cy="2567466"/>
              <a:chOff x="8459106" y="3640233"/>
              <a:chExt cx="2567466" cy="2567466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459106" y="3640233"/>
                <a:ext cx="2567466" cy="256746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8494441" y="3675568"/>
              <a:ext cx="2496797" cy="2496797"/>
              <a:chOff x="8494441" y="3675568"/>
              <a:chExt cx="2496797" cy="2496797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494441" y="3675568"/>
                <a:ext cx="2496797" cy="2496797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286381" y="6496048"/>
            <a:ext cx="2890533" cy="853429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699877" y="7261906"/>
            <a:ext cx="1513853" cy="471387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68229" y="7775639"/>
            <a:ext cx="2045054" cy="41341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2507092" y="2719921"/>
            <a:ext cx="664180" cy="530962"/>
            <a:chOff x="12507092" y="2719921"/>
            <a:chExt cx="664180" cy="53096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07092" y="2719921"/>
              <a:ext cx="664180" cy="53096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475509" y="3640233"/>
            <a:ext cx="2567466" cy="2567466"/>
            <a:chOff x="11475509" y="3640233"/>
            <a:chExt cx="2567466" cy="2567466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1475509" y="3640233"/>
              <a:ext cx="2567466" cy="2567466"/>
              <a:chOff x="11475509" y="3640233"/>
              <a:chExt cx="2567466" cy="2567466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475509" y="3640233"/>
                <a:ext cx="2567466" cy="2567466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1510844" y="3675568"/>
              <a:ext cx="2496797" cy="2496797"/>
              <a:chOff x="11510844" y="3675568"/>
              <a:chExt cx="2496797" cy="2496797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1510844" y="3675568"/>
                <a:ext cx="2496797" cy="2496797"/>
              </a:xfrm>
              <a:prstGeom prst="rect">
                <a:avLst/>
              </a:prstGeom>
            </p:spPr>
          </p:pic>
        </p:grpSp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302829" y="6496048"/>
            <a:ext cx="3029562" cy="910581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716287" y="7261906"/>
            <a:ext cx="1485234" cy="471387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584667" y="7775639"/>
            <a:ext cx="1743568" cy="445873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5556148" y="2719921"/>
            <a:ext cx="664180" cy="530962"/>
            <a:chOff x="15556148" y="2719921"/>
            <a:chExt cx="664180" cy="530962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56148" y="2719921"/>
              <a:ext cx="664180" cy="53096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4524565" y="3640233"/>
            <a:ext cx="2567466" cy="2567466"/>
            <a:chOff x="14524565" y="3640233"/>
            <a:chExt cx="2567466" cy="2567466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4524565" y="3640233"/>
              <a:ext cx="2567466" cy="2567466"/>
              <a:chOff x="14524565" y="3640233"/>
              <a:chExt cx="2567466" cy="2567466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524565" y="3640233"/>
                <a:ext cx="2567466" cy="2567466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4559900" y="3675568"/>
              <a:ext cx="2496797" cy="2496797"/>
              <a:chOff x="14559900" y="3675568"/>
              <a:chExt cx="2496797" cy="2496797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4559900" y="3675568"/>
                <a:ext cx="2496797" cy="2496797"/>
              </a:xfrm>
              <a:prstGeom prst="rect">
                <a:avLst/>
              </a:prstGeom>
            </p:spPr>
          </p:pic>
        </p:grpSp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351876" y="6496048"/>
            <a:ext cx="3208790" cy="910571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4837946" y="7261906"/>
            <a:ext cx="2299244" cy="471387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633715" y="7728020"/>
            <a:ext cx="2053492" cy="45400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88183" y="2213882"/>
            <a:ext cx="709348" cy="567071"/>
            <a:chOff x="8788183" y="2213882"/>
            <a:chExt cx="709348" cy="5670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8183" y="2213882"/>
              <a:ext cx="709348" cy="5670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68906" y="2666602"/>
            <a:ext cx="6356337" cy="312886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02384" y="4596336"/>
            <a:ext cx="11250274" cy="29391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24115" y="7978973"/>
            <a:ext cx="6139386" cy="5741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886206" y="7561905"/>
            <a:ext cx="513302" cy="150646"/>
            <a:chOff x="8886206" y="7561905"/>
            <a:chExt cx="513302" cy="1506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8886206" y="7561905"/>
              <a:ext cx="513302" cy="1506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1113" y="7207741"/>
            <a:ext cx="9114187" cy="10279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15416" y="2657445"/>
            <a:ext cx="7401555" cy="35793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40344" y="3002592"/>
            <a:ext cx="6517355" cy="59767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84524" y="6780739"/>
            <a:ext cx="5516667" cy="121855"/>
            <a:chOff x="6384524" y="6780739"/>
            <a:chExt cx="5516667" cy="1218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6384524" y="6780739"/>
              <a:ext cx="5516667" cy="1218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4095238"/>
            <a:ext cx="8428571" cy="5485714"/>
            <a:chOff x="9142857" y="4095238"/>
            <a:chExt cx="8428571" cy="54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4095238"/>
              <a:ext cx="8428571" cy="54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5238" y="4038095"/>
            <a:ext cx="16882165" cy="121855"/>
            <a:chOff x="695238" y="4038095"/>
            <a:chExt cx="16882165" cy="1218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5238" y="4038095"/>
              <a:ext cx="16882165" cy="12185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67065" y="2088570"/>
            <a:ext cx="12091812" cy="85665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57015" y="2850664"/>
            <a:ext cx="6186443" cy="5971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720000">
            <a:off x="14600317" y="2504202"/>
            <a:ext cx="1545098" cy="100684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720000">
            <a:off x="15371585" y="2897998"/>
            <a:ext cx="1409717" cy="100684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02375" y="5264701"/>
            <a:ext cx="8347445" cy="434547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10444" y="5264701"/>
            <a:ext cx="6574531" cy="436775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31739" y="5486301"/>
            <a:ext cx="3879520" cy="64111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266758" y="5486301"/>
            <a:ext cx="2908758" cy="5685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548969" y="4603964"/>
            <a:ext cx="727221" cy="710617"/>
            <a:chOff x="4548969" y="4603964"/>
            <a:chExt cx="727221" cy="71061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48969" y="4603964"/>
              <a:ext cx="727221" cy="7106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04762" y="4603964"/>
            <a:ext cx="704762" cy="688646"/>
            <a:chOff x="13004762" y="4603964"/>
            <a:chExt cx="704762" cy="68864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004762" y="4603964"/>
              <a:ext cx="704762" cy="6886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68864" y="5447009"/>
            <a:ext cx="8146032" cy="121855"/>
            <a:chOff x="2368864" y="5447009"/>
            <a:chExt cx="8146032" cy="1218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2368864" y="5447009"/>
              <a:ext cx="8146032" cy="1218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47619" y="5447009"/>
            <a:ext cx="11129784" cy="121855"/>
            <a:chOff x="6447619" y="5447009"/>
            <a:chExt cx="11129784" cy="1218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47619" y="5447009"/>
              <a:ext cx="11129784" cy="1218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28994" y="5466057"/>
            <a:ext cx="8146032" cy="121855"/>
            <a:chOff x="8028994" y="5466057"/>
            <a:chExt cx="8146032" cy="1218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8028994" y="5466057"/>
              <a:ext cx="8146032" cy="1218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90289" y="2841361"/>
            <a:ext cx="3889873" cy="263033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33072" y="6535292"/>
            <a:ext cx="4539891" cy="20780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12331" y="1520635"/>
            <a:ext cx="5082679" cy="3912004"/>
            <a:chOff x="6712331" y="1520635"/>
            <a:chExt cx="5082679" cy="391200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12331" y="1520635"/>
              <a:ext cx="5082679" cy="39120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20928" y="2176715"/>
            <a:ext cx="4509216" cy="2599845"/>
            <a:chOff x="12620928" y="2176715"/>
            <a:chExt cx="4509216" cy="259984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20928" y="2176715"/>
              <a:ext cx="4509216" cy="25998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68519" y="5616483"/>
            <a:ext cx="4013753" cy="3748294"/>
            <a:chOff x="7268519" y="5616483"/>
            <a:chExt cx="4013753" cy="374829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68519" y="5616483"/>
              <a:ext cx="4013753" cy="37482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51986" y="5717494"/>
            <a:ext cx="4047100" cy="3546272"/>
            <a:chOff x="12851986" y="5717494"/>
            <a:chExt cx="4047100" cy="354627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51986" y="5717494"/>
              <a:ext cx="4047100" cy="35462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6190" y="5021002"/>
            <a:ext cx="16848413" cy="121855"/>
            <a:chOff x="726190" y="5021002"/>
            <a:chExt cx="16848413" cy="1218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6190" y="5021002"/>
              <a:ext cx="16848413" cy="1218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73203" y="4626506"/>
            <a:ext cx="5578604" cy="4957491"/>
            <a:chOff x="6373203" y="4626506"/>
            <a:chExt cx="5578604" cy="49574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73203" y="4626506"/>
              <a:ext cx="5578604" cy="495749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0994" y="1792023"/>
            <a:ext cx="14915500" cy="28107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10075" y="7450249"/>
            <a:ext cx="5656242" cy="66656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52772" y="8180315"/>
            <a:ext cx="4455625" cy="141666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60998" y="8120960"/>
            <a:ext cx="4033252" cy="59132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210287" y="8592201"/>
            <a:ext cx="2901606" cy="86934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28774" y="5125764"/>
            <a:ext cx="2267461" cy="2282578"/>
            <a:chOff x="8028774" y="5125764"/>
            <a:chExt cx="2267461" cy="228257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28774" y="5125764"/>
              <a:ext cx="2267461" cy="22825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656212" y="5609524"/>
            <a:ext cx="2367822" cy="2364168"/>
            <a:chOff x="13656212" y="5609524"/>
            <a:chExt cx="2367822" cy="236416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656212" y="5609524"/>
              <a:ext cx="2367822" cy="23641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409322" y="5601843"/>
            <a:ext cx="2367822" cy="2364168"/>
            <a:chOff x="2409322" y="5601843"/>
            <a:chExt cx="2367822" cy="236416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09322" y="5601843"/>
              <a:ext cx="2367822" cy="236416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09222" y="8168887"/>
            <a:ext cx="3364575" cy="59132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30067" y="8800267"/>
            <a:ext cx="3050882" cy="85600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714311"/>
            <a:ext cx="16875166" cy="8912169"/>
            <a:chOff x="705274" y="714311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274" y="714311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64093" y="2126341"/>
            <a:ext cx="10095941" cy="947021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1113" y="7207741"/>
            <a:ext cx="7046216" cy="102794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15416" y="4061123"/>
            <a:ext cx="6506241" cy="20398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566</Words>
  <Application>Microsoft Macintosh PowerPoint</Application>
  <PresentationFormat>사용자 지정</PresentationFormat>
  <Paragraphs>107</Paragraphs>
  <Slides>26</Slides>
  <Notes>23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바탕</vt:lpstr>
      <vt:lpstr>굴림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박장훈</cp:lastModifiedBy>
  <cp:revision>5</cp:revision>
  <dcterms:created xsi:type="dcterms:W3CDTF">2022-07-26T01:58:57Z</dcterms:created>
  <dcterms:modified xsi:type="dcterms:W3CDTF">2022-07-26T07:53:05Z</dcterms:modified>
</cp:coreProperties>
</file>